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06" r:id="rId3"/>
    <p:sldId id="305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09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D0BDF-D0BA-44A1-AF20-65082BF17ED6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7175E-79A7-4401-9A88-8D639A5BA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90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6BE5B-8308-422E-AD93-5DFA1E6DA7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7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90DD1-4082-4808-892D-3E4AA1B9A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BA010-5293-4F5E-90D4-1341B70E9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7AE6C-3B5D-4BF3-9C12-24691418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4CC1A-D270-4A34-ABAF-712517D6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4BA6F-8D45-47E9-943C-A2F3F0CB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0334-F970-44B1-9854-828EA536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8EABC-55E5-445D-977F-38FB26FF7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83B86-D242-4CE6-AD27-C49FCF84D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A377E-7161-43E5-B8A8-6D1AE8B1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C5EC-D92C-4E6B-B3D7-9556F718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8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CF30D-E299-45BB-8221-0888FAF1D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93213-FD0F-43C4-8135-2F6DE1D2D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469C3-1987-484D-8AE2-E3AF603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BBD71-2B3A-43F5-AFC3-7E0EAC26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4516-6E7A-4524-A2BA-2073AC0D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95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5DD5-18C0-4FC8-8A96-571A2461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592B2-EE04-49B0-89D4-3DD355AC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68EB3-C2CA-4585-BE1E-C00B7FD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95728-FA18-49F3-8259-41A7EAD6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79AE5-59FB-44C3-9F56-D0C0F5A9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40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B78D-E4E7-4899-9069-78958A9B2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070D2-2E88-4A1C-844F-B75F0EFB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BC973-7084-4EDE-B5CF-D17878C37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F295A-178D-4212-A81E-00CE9D16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D56A-0014-47E5-B3C7-FF26E755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1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8059F-3EAD-4C4C-9E92-978AAEB0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04B23-EEE7-4E85-983C-45E19127A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795FA-FB37-4879-901F-4EFFF27E8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ABA06-5541-4578-9945-DB9BE2D7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02AF6-8445-4E52-A976-C90932FA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BAB60-9A89-415B-8C4A-6332A3EE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2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91A9-3455-4827-A17C-3C0E58E6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626EA-6E61-4B3B-866F-52B00F250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7F6D1-1110-4B55-A014-9E596BD50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87927-4278-4CBA-A467-C12E85765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04F79-73F5-4050-975D-4AEB56EC1E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6E674-080F-4359-9669-07FAB198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926AF5-E4DB-49E4-A4F7-C99E75A3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47D991-E363-461F-BF9F-51640048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8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9733-9B5E-43E6-8017-561FA4A8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E032ED-121F-4E5A-BA71-BCD9654E8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5A415-356B-49A6-9FB7-43E564F9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9F038-50B1-4416-8B54-4B3A5CA7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2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24029-B13F-4370-A704-C9CF307C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63EFD-7C05-40E3-907B-E6AD2588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1DBF9-E057-481A-924E-26C8D165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5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8F43-BC8C-45E8-8B73-1092ADE3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10127-EDE1-4B32-BA20-49DC1448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93517-3269-4F5D-8561-811A84B80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7488C-9263-42CB-9B39-D05200C02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FCBCA-5E72-4544-B4B7-4CB763680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51024-2DF5-4599-916E-9B81A4DF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9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1F60-7106-4518-9B84-392B29C5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125654-77E8-4350-9609-3145B9C97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94FB1-524D-4DF5-A96B-08A9B663B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06C30-7FBE-46D3-AD97-8A7C9E415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0CC6E-78C7-4071-AF91-058BA8017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EFDE3-BBFC-43B6-BBE1-3D10BC50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4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E43972-8083-428B-AB4F-56FD24D7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E8CDA-4ED8-403F-9E30-78B3BB17B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C0E2-15CB-48BC-8DD1-B256512F7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E9A55-8466-4423-922A-F9F7162EB64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00CD8-8EA4-446E-B2EB-B7D470D84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8925-09F4-4AA2-BE77-59082FD94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82098-2317-4B16-A056-9B0A5B196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0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2E24-D814-4B7A-9527-AE5D66F5FB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0B195-5234-4500-894E-18B446788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picture containing helmet&#10;&#10;Description automatically generated">
            <a:extLst>
              <a:ext uri="{FF2B5EF4-FFF2-40B4-BE49-F238E27FC236}">
                <a16:creationId xmlns:a16="http://schemas.microsoft.com/office/drawing/2014/main" id="{8657494B-B7FF-42A7-ACCD-39EE1426F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479096"/>
            <a:ext cx="3243942" cy="3243942"/>
          </a:xfrm>
        </p:spPr>
      </p:pic>
      <p:pic>
        <p:nvPicPr>
          <p:cNvPr id="19" name="Picture 18" descr="A picture containing helmet&#10;&#10;Description automatically generated">
            <a:extLst>
              <a:ext uri="{FF2B5EF4-FFF2-40B4-BE49-F238E27FC236}">
                <a16:creationId xmlns:a16="http://schemas.microsoft.com/office/drawing/2014/main" id="{25A989C9-5D47-4458-AD6F-F36F8F33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29" y="1479096"/>
            <a:ext cx="3243942" cy="3243942"/>
          </a:xfrm>
          <a:prstGeom prst="rect">
            <a:avLst/>
          </a:prstGeom>
        </p:spPr>
      </p:pic>
      <p:pic>
        <p:nvPicPr>
          <p:cNvPr id="21" name="Picture 20" descr="A picture containing helmet&#10;&#10;Description automatically generated">
            <a:extLst>
              <a:ext uri="{FF2B5EF4-FFF2-40B4-BE49-F238E27FC236}">
                <a16:creationId xmlns:a16="http://schemas.microsoft.com/office/drawing/2014/main" id="{DCA60DF5-99C4-46F2-B382-13453A3A8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14" y="1479096"/>
            <a:ext cx="3243942" cy="32439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9C60AC-6911-4BC4-A83D-244FA3B07100}"/>
              </a:ext>
            </a:extLst>
          </p:cNvPr>
          <p:cNvSpPr txBox="1"/>
          <p:nvPr/>
        </p:nvSpPr>
        <p:spPr>
          <a:xfrm>
            <a:off x="598713" y="2685602"/>
            <a:ext cx="359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 Light" panose="020B0304020202020204" pitchFamily="34" charset="0"/>
              </a:rPr>
              <a:t>No significant emotional ERS for items encoded during Baseline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4507AC-94F6-43D5-A316-DDF8978DC8A8}"/>
              </a:ext>
            </a:extLst>
          </p:cNvPr>
          <p:cNvSpPr txBox="1"/>
          <p:nvPr/>
        </p:nvSpPr>
        <p:spPr>
          <a:xfrm>
            <a:off x="4775384" y="194037"/>
            <a:ext cx="2441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Nova Light" panose="020B0304020202020204" pitchFamily="34" charset="0"/>
                <a:cs typeface="Arial" panose="020B0604020202020204" pitchFamily="34" charset="0"/>
              </a:rPr>
              <a:t>Healthy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6819E-2415-4C11-A57A-F1A3F04685D1}"/>
              </a:ext>
            </a:extLst>
          </p:cNvPr>
          <p:cNvSpPr txBox="1"/>
          <p:nvPr/>
        </p:nvSpPr>
        <p:spPr>
          <a:xfrm>
            <a:off x="165660" y="6132416"/>
            <a:ext cx="7668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 Light" panose="020B0304020202020204" pitchFamily="34" charset="0"/>
              </a:rPr>
              <a:t>t-stats are 1 sided </a:t>
            </a:r>
            <a:r>
              <a:rPr lang="en-US" dirty="0">
                <a:latin typeface="Arial Nova Light" panose="020B0304020202020204" pitchFamily="34" charset="0"/>
                <a:cs typeface="Arial" panose="020B0604020202020204" pitchFamily="34" charset="0"/>
              </a:rPr>
              <a:t>CS+</a:t>
            </a:r>
            <a:r>
              <a:rPr lang="en-US" baseline="-25000" dirty="0">
                <a:latin typeface="Arial Nova Light" panose="020B0304020202020204" pitchFamily="34" charset="0"/>
                <a:cs typeface="Arial" panose="020B0604020202020204" pitchFamily="34" charset="0"/>
              </a:rPr>
              <a:t>ERS</a:t>
            </a:r>
            <a:r>
              <a:rPr lang="en-US" dirty="0">
                <a:latin typeface="Arial Nova Light" panose="020B0304020202020204" pitchFamily="34" charset="0"/>
                <a:cs typeface="Arial" panose="020B0604020202020204" pitchFamily="34" charset="0"/>
              </a:rPr>
              <a:t> &gt; CS-</a:t>
            </a:r>
            <a:r>
              <a:rPr lang="en-US" baseline="-25000" dirty="0">
                <a:latin typeface="Arial Nova Light" panose="020B0304020202020204" pitchFamily="34" charset="0"/>
                <a:cs typeface="Arial" panose="020B0604020202020204" pitchFamily="34" charset="0"/>
              </a:rPr>
              <a:t>ERS</a:t>
            </a:r>
            <a:endParaRPr lang="en-US" dirty="0">
              <a:latin typeface="Arial Nova Light" panose="020B0304020202020204" pitchFamily="34" charset="0"/>
            </a:endParaRPr>
          </a:p>
          <a:p>
            <a:r>
              <a:rPr lang="en-US" dirty="0">
                <a:latin typeface="Arial Nova Light" panose="020B0304020202020204" pitchFamily="34" charset="0"/>
              </a:rPr>
              <a:t>Each image threshold at p&lt;.05 FDR corrected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9E81BE-92A3-4DC8-BF14-0BF18D9866D2}"/>
              </a:ext>
            </a:extLst>
          </p:cNvPr>
          <p:cNvSpPr txBox="1"/>
          <p:nvPr/>
        </p:nvSpPr>
        <p:spPr>
          <a:xfrm>
            <a:off x="4278221" y="1483178"/>
            <a:ext cx="348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Arial Nova Light" panose="020B0304020202020204" pitchFamily="34" charset="0"/>
              </a:rPr>
              <a:t>Early Extinction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53B241-36EF-4B18-8CC1-12B61A94B02B}"/>
              </a:ext>
            </a:extLst>
          </p:cNvPr>
          <p:cNvSpPr txBox="1"/>
          <p:nvPr/>
        </p:nvSpPr>
        <p:spPr>
          <a:xfrm>
            <a:off x="1226065" y="1479096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E1D6D"/>
                </a:solidFill>
                <a:latin typeface="Arial Nova Light" panose="020B0304020202020204" pitchFamily="34" charset="0"/>
              </a:rPr>
              <a:t>Acquisition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42181E-A60C-4115-ACE9-164FBED9EE32}"/>
              </a:ext>
            </a:extLst>
          </p:cNvPr>
          <p:cNvSpPr txBox="1"/>
          <p:nvPr/>
        </p:nvSpPr>
        <p:spPr>
          <a:xfrm>
            <a:off x="7833699" y="1479096"/>
            <a:ext cx="348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2775A"/>
                </a:solidFill>
                <a:latin typeface="Arial Nova Light" panose="020B0304020202020204" pitchFamily="34" charset="0"/>
              </a:rPr>
              <a:t>Late Extinction</a:t>
            </a:r>
          </a:p>
        </p:txBody>
      </p:sp>
    </p:spTree>
    <p:extLst>
      <p:ext uri="{BB962C8B-B14F-4D97-AF65-F5344CB8AC3E}">
        <p14:creationId xmlns:p14="http://schemas.microsoft.com/office/powerpoint/2010/main" val="141702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4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picture containing helmet&#10;&#10;Description automatically generated">
            <a:extLst>
              <a:ext uri="{FF2B5EF4-FFF2-40B4-BE49-F238E27FC236}">
                <a16:creationId xmlns:a16="http://schemas.microsoft.com/office/drawing/2014/main" id="{8657494B-B7FF-42A7-ACCD-39EE1426F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" y="869009"/>
            <a:ext cx="2132238" cy="2132238"/>
          </a:xfrm>
        </p:spPr>
      </p:pic>
      <p:pic>
        <p:nvPicPr>
          <p:cNvPr id="19" name="Picture 18" descr="A picture containing helmet&#10;&#10;Description automatically generated">
            <a:extLst>
              <a:ext uri="{FF2B5EF4-FFF2-40B4-BE49-F238E27FC236}">
                <a16:creationId xmlns:a16="http://schemas.microsoft.com/office/drawing/2014/main" id="{25A989C9-5D47-4458-AD6F-F36F8F33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28" y="869009"/>
            <a:ext cx="2132238" cy="2132238"/>
          </a:xfrm>
          <a:prstGeom prst="rect">
            <a:avLst/>
          </a:prstGeom>
        </p:spPr>
      </p:pic>
      <p:pic>
        <p:nvPicPr>
          <p:cNvPr id="21" name="Picture 20" descr="A picture containing helmet&#10;&#10;Description automatically generated">
            <a:extLst>
              <a:ext uri="{FF2B5EF4-FFF2-40B4-BE49-F238E27FC236}">
                <a16:creationId xmlns:a16="http://schemas.microsoft.com/office/drawing/2014/main" id="{DCA60DF5-99C4-46F2-B382-13453A3A8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56" y="876529"/>
            <a:ext cx="2132238" cy="21322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9C60AC-6911-4BC4-A83D-244FA3B07100}"/>
              </a:ext>
            </a:extLst>
          </p:cNvPr>
          <p:cNvSpPr txBox="1"/>
          <p:nvPr/>
        </p:nvSpPr>
        <p:spPr>
          <a:xfrm>
            <a:off x="2754855" y="3603647"/>
            <a:ext cx="359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 Light" panose="020B0304020202020204" pitchFamily="34" charset="0"/>
              </a:rPr>
              <a:t>No significant emotional ERS for items encoded during Baseline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4507AC-94F6-43D5-A316-DDF8978DC8A8}"/>
              </a:ext>
            </a:extLst>
          </p:cNvPr>
          <p:cNvSpPr txBox="1"/>
          <p:nvPr/>
        </p:nvSpPr>
        <p:spPr>
          <a:xfrm>
            <a:off x="2201225" y="259787"/>
            <a:ext cx="2441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Nova Light" panose="020B0304020202020204" pitchFamily="34" charset="0"/>
                <a:cs typeface="Arial" panose="020B0604020202020204" pitchFamily="34" charset="0"/>
              </a:rPr>
              <a:t>Healthy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6819E-2415-4C11-A57A-F1A3F04685D1}"/>
              </a:ext>
            </a:extLst>
          </p:cNvPr>
          <p:cNvSpPr txBox="1"/>
          <p:nvPr/>
        </p:nvSpPr>
        <p:spPr>
          <a:xfrm>
            <a:off x="165660" y="6132416"/>
            <a:ext cx="7668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 Light" panose="020B0304020202020204" pitchFamily="34" charset="0"/>
              </a:rPr>
              <a:t>t-stats are 1 sided </a:t>
            </a:r>
            <a:r>
              <a:rPr lang="en-US" dirty="0">
                <a:latin typeface="Arial Nova Light" panose="020B0304020202020204" pitchFamily="34" charset="0"/>
                <a:cs typeface="Arial" panose="020B0604020202020204" pitchFamily="34" charset="0"/>
              </a:rPr>
              <a:t>CS+</a:t>
            </a:r>
            <a:r>
              <a:rPr lang="en-US" baseline="-25000" dirty="0">
                <a:latin typeface="Arial Nova Light" panose="020B0304020202020204" pitchFamily="34" charset="0"/>
                <a:cs typeface="Arial" panose="020B0604020202020204" pitchFamily="34" charset="0"/>
              </a:rPr>
              <a:t>ERS</a:t>
            </a:r>
            <a:r>
              <a:rPr lang="en-US" dirty="0">
                <a:latin typeface="Arial Nova Light" panose="020B0304020202020204" pitchFamily="34" charset="0"/>
                <a:cs typeface="Arial" panose="020B0604020202020204" pitchFamily="34" charset="0"/>
              </a:rPr>
              <a:t> &gt; CS-</a:t>
            </a:r>
            <a:r>
              <a:rPr lang="en-US" baseline="-25000" dirty="0">
                <a:latin typeface="Arial Nova Light" panose="020B0304020202020204" pitchFamily="34" charset="0"/>
                <a:cs typeface="Arial" panose="020B0604020202020204" pitchFamily="34" charset="0"/>
              </a:rPr>
              <a:t>ERS</a:t>
            </a:r>
            <a:endParaRPr lang="en-US" dirty="0">
              <a:latin typeface="Arial Nova Light" panose="020B0304020202020204" pitchFamily="34" charset="0"/>
            </a:endParaRPr>
          </a:p>
          <a:p>
            <a:r>
              <a:rPr lang="en-US" dirty="0">
                <a:latin typeface="Arial Nova Light" panose="020B0304020202020204" pitchFamily="34" charset="0"/>
              </a:rPr>
              <a:t>Each image threshold at p&lt;.05 FDR corrected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71E299-2138-47F7-A698-AE00CEDA1893}"/>
              </a:ext>
            </a:extLst>
          </p:cNvPr>
          <p:cNvSpPr txBox="1"/>
          <p:nvPr/>
        </p:nvSpPr>
        <p:spPr>
          <a:xfrm>
            <a:off x="7833699" y="2300881"/>
            <a:ext cx="2441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Nova Light" panose="020B0304020202020204" pitchFamily="34" charset="0"/>
                <a:cs typeface="Arial" panose="020B0604020202020204" pitchFamily="34" charset="0"/>
              </a:rPr>
              <a:t>PTSD</a:t>
            </a:r>
          </a:p>
        </p:txBody>
      </p:sp>
      <p:pic>
        <p:nvPicPr>
          <p:cNvPr id="3" name="Picture 2" descr="A picture containing helmet&#10;&#10;Description automatically generated">
            <a:extLst>
              <a:ext uri="{FF2B5EF4-FFF2-40B4-BE49-F238E27FC236}">
                <a16:creationId xmlns:a16="http://schemas.microsoft.com/office/drawing/2014/main" id="{57A86C80-81CB-4581-B914-98C80D434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78" y="2901395"/>
            <a:ext cx="3554186" cy="35541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9CE2A2-5066-4FE3-961C-DB3176744CA9}"/>
              </a:ext>
            </a:extLst>
          </p:cNvPr>
          <p:cNvSpPr txBox="1"/>
          <p:nvPr/>
        </p:nvSpPr>
        <p:spPr>
          <a:xfrm>
            <a:off x="2564355" y="4420075"/>
            <a:ext cx="412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 Light" panose="020B0304020202020204" pitchFamily="34" charset="0"/>
              </a:rPr>
              <a:t>No significant emotional ERS for items encoded during Early or Late Extinction</a:t>
            </a:r>
          </a:p>
        </p:txBody>
      </p:sp>
    </p:spTree>
    <p:extLst>
      <p:ext uri="{BB962C8B-B14F-4D97-AF65-F5344CB8AC3E}">
        <p14:creationId xmlns:p14="http://schemas.microsoft.com/office/powerpoint/2010/main" val="107533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picture containing helmet&#10;&#10;Description automatically generated">
            <a:extLst>
              <a:ext uri="{FF2B5EF4-FFF2-40B4-BE49-F238E27FC236}">
                <a16:creationId xmlns:a16="http://schemas.microsoft.com/office/drawing/2014/main" id="{8657494B-B7FF-42A7-ACCD-39EE1426F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" y="869009"/>
            <a:ext cx="2132238" cy="2132238"/>
          </a:xfrm>
        </p:spPr>
      </p:pic>
      <p:pic>
        <p:nvPicPr>
          <p:cNvPr id="19" name="Picture 18" descr="A picture containing helmet&#10;&#10;Description automatically generated">
            <a:extLst>
              <a:ext uri="{FF2B5EF4-FFF2-40B4-BE49-F238E27FC236}">
                <a16:creationId xmlns:a16="http://schemas.microsoft.com/office/drawing/2014/main" id="{25A989C9-5D47-4458-AD6F-F36F8F336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28" y="869009"/>
            <a:ext cx="2132238" cy="2132238"/>
          </a:xfrm>
          <a:prstGeom prst="rect">
            <a:avLst/>
          </a:prstGeom>
        </p:spPr>
      </p:pic>
      <p:pic>
        <p:nvPicPr>
          <p:cNvPr id="21" name="Picture 20" descr="A picture containing helmet&#10;&#10;Description automatically generated">
            <a:extLst>
              <a:ext uri="{FF2B5EF4-FFF2-40B4-BE49-F238E27FC236}">
                <a16:creationId xmlns:a16="http://schemas.microsoft.com/office/drawing/2014/main" id="{DCA60DF5-99C4-46F2-B382-13453A3A8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56" y="876529"/>
            <a:ext cx="2132238" cy="21322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4507AC-94F6-43D5-A316-DDF8978DC8A8}"/>
              </a:ext>
            </a:extLst>
          </p:cNvPr>
          <p:cNvSpPr txBox="1"/>
          <p:nvPr/>
        </p:nvSpPr>
        <p:spPr>
          <a:xfrm>
            <a:off x="2201225" y="259787"/>
            <a:ext cx="2441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Nova Light" panose="020B0304020202020204" pitchFamily="34" charset="0"/>
                <a:cs typeface="Arial" panose="020B0604020202020204" pitchFamily="34" charset="0"/>
              </a:rPr>
              <a:t>Healthy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71E299-2138-47F7-A698-AE00CEDA1893}"/>
              </a:ext>
            </a:extLst>
          </p:cNvPr>
          <p:cNvSpPr txBox="1"/>
          <p:nvPr/>
        </p:nvSpPr>
        <p:spPr>
          <a:xfrm>
            <a:off x="8295620" y="168643"/>
            <a:ext cx="2441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 Nova Light" panose="020B0304020202020204" pitchFamily="34" charset="0"/>
                <a:cs typeface="Arial" panose="020B0604020202020204" pitchFamily="34" charset="0"/>
              </a:rPr>
              <a:t>PTSD</a:t>
            </a:r>
          </a:p>
        </p:txBody>
      </p:sp>
      <p:pic>
        <p:nvPicPr>
          <p:cNvPr id="3" name="Picture 2" descr="A picture containing helmet&#10;&#10;Description automatically generated">
            <a:extLst>
              <a:ext uri="{FF2B5EF4-FFF2-40B4-BE49-F238E27FC236}">
                <a16:creationId xmlns:a16="http://schemas.microsoft.com/office/drawing/2014/main" id="{57A86C80-81CB-4581-B914-98C80D434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49" y="860911"/>
            <a:ext cx="2140336" cy="21403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134670-ACB2-44CC-A621-004D581E9961}"/>
              </a:ext>
            </a:extLst>
          </p:cNvPr>
          <p:cNvSpPr/>
          <p:nvPr/>
        </p:nvSpPr>
        <p:spPr>
          <a:xfrm>
            <a:off x="374147" y="36104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Dissociable reinstatement in PFC of </a:t>
            </a:r>
          </a:p>
          <a:p>
            <a:pPr algn="ctr"/>
            <a:r>
              <a:rPr lang="en-US" dirty="0">
                <a:latin typeface="Arial Nova Light" panose="020B0304020202020204" pitchFamily="34" charset="0"/>
              </a:rPr>
              <a:t>emotional memories in healthy adults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24EF23-8D04-4450-B6EA-136DA5DD1F54}"/>
              </a:ext>
            </a:extLst>
          </p:cNvPr>
          <p:cNvSpPr/>
          <p:nvPr/>
        </p:nvSpPr>
        <p:spPr>
          <a:xfrm>
            <a:off x="6934201" y="3610468"/>
            <a:ext cx="4653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Individuals with PTSD misallocate do not reinstate extinction memories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6906CB-6614-4728-B7B7-CFD300A1C984}"/>
              </a:ext>
            </a:extLst>
          </p:cNvPr>
          <p:cNvSpPr/>
          <p:nvPr/>
        </p:nvSpPr>
        <p:spPr>
          <a:xfrm>
            <a:off x="2442432" y="5320877"/>
            <a:ext cx="5204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Relating ERS to behavior</a:t>
            </a:r>
          </a:p>
          <a:p>
            <a:pPr algn="ctr"/>
            <a:r>
              <a:rPr lang="en-US" dirty="0">
                <a:latin typeface="Arial Nova Light" panose="020B0304020202020204" pitchFamily="34" charset="0"/>
              </a:rPr>
              <a:t>Functional connectivity with sub-cortical ROIs</a:t>
            </a:r>
          </a:p>
        </p:txBody>
      </p:sp>
    </p:spTree>
    <p:extLst>
      <p:ext uri="{BB962C8B-B14F-4D97-AF65-F5344CB8AC3E}">
        <p14:creationId xmlns:p14="http://schemas.microsoft.com/office/powerpoint/2010/main" val="256838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F012EF-FB7B-4D0E-A6D7-FB7BDC595948}"/>
              </a:ext>
            </a:extLst>
          </p:cNvPr>
          <p:cNvSpPr txBox="1"/>
          <p:nvPr/>
        </p:nvSpPr>
        <p:spPr>
          <a:xfrm>
            <a:off x="1493311" y="1783910"/>
            <a:ext cx="2399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alpha val="25000"/>
                  </a:schemeClr>
                </a:solidFill>
                <a:latin typeface="Arial Nova Light" panose="020B0304020202020204" pitchFamily="34" charset="0"/>
              </a:rPr>
              <a:t>Pre-acquisition baseline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9F43A-97FE-43F9-AA1A-DD9BCEB42219}"/>
              </a:ext>
            </a:extLst>
          </p:cNvPr>
          <p:cNvSpPr txBox="1"/>
          <p:nvPr/>
        </p:nvSpPr>
        <p:spPr>
          <a:xfrm>
            <a:off x="4819626" y="1919598"/>
            <a:ext cx="167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Nova Light" panose="020B0304020202020204" pitchFamily="34" charset="0"/>
              </a:rPr>
              <a:t>Acquisition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8F7E6-6D45-4CCD-B12A-8BB72915AC00}"/>
              </a:ext>
            </a:extLst>
          </p:cNvPr>
          <p:cNvSpPr txBox="1"/>
          <p:nvPr/>
        </p:nvSpPr>
        <p:spPr>
          <a:xfrm>
            <a:off x="7393865" y="1944789"/>
            <a:ext cx="1530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Nova Light" panose="020B0304020202020204" pitchFamily="34" charset="0"/>
              </a:rPr>
              <a:t>Extinction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75078-5BA9-4EDB-9B22-0A2AA6A3C1D3}"/>
              </a:ext>
            </a:extLst>
          </p:cNvPr>
          <p:cNvSpPr txBox="1"/>
          <p:nvPr/>
        </p:nvSpPr>
        <p:spPr>
          <a:xfrm>
            <a:off x="2911645" y="3068228"/>
            <a:ext cx="2399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Nova Light" panose="020B0304020202020204" pitchFamily="34" charset="0"/>
              </a:rPr>
              <a:t>Fear renewal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E2DE8-645E-4962-B4FB-09111F6334FC}"/>
              </a:ext>
            </a:extLst>
          </p:cNvPr>
          <p:cNvSpPr txBox="1"/>
          <p:nvPr/>
        </p:nvSpPr>
        <p:spPr>
          <a:xfrm>
            <a:off x="5760769" y="3068227"/>
            <a:ext cx="2687254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alpha val="25000"/>
                  </a:schemeClr>
                </a:solidFill>
                <a:latin typeface="Arial Nova Light" panose="020B0304020202020204" pitchFamily="34" charset="0"/>
              </a:rPr>
              <a:t>Recognition memory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5DA7D-93E9-4CF1-B930-91574915A9C7}"/>
              </a:ext>
            </a:extLst>
          </p:cNvPr>
          <p:cNvSpPr txBox="1"/>
          <p:nvPr/>
        </p:nvSpPr>
        <p:spPr>
          <a:xfrm>
            <a:off x="8898128" y="3068228"/>
            <a:ext cx="239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Nova Light" panose="020B0304020202020204" pitchFamily="34" charset="0"/>
              </a:rPr>
              <a:t>Perceptual localizer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ED428-498F-484D-B8AE-C41A5712222E}"/>
              </a:ext>
            </a:extLst>
          </p:cNvPr>
          <p:cNvSpPr txBox="1"/>
          <p:nvPr/>
        </p:nvSpPr>
        <p:spPr>
          <a:xfrm>
            <a:off x="147573" y="217144"/>
            <a:ext cx="3820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 Light" panose="020B0304020202020204" pitchFamily="34" charset="0"/>
              </a:rPr>
              <a:t>N = 24 healthy participants</a:t>
            </a:r>
          </a:p>
          <a:p>
            <a:r>
              <a:rPr lang="en-US" dirty="0">
                <a:latin typeface="Arial Nova Light" panose="020B0304020202020204" pitchFamily="34" charset="0"/>
              </a:rPr>
              <a:t>N = 24 PTSD symptom individuals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271BDB5-0884-41FF-AE03-1D2547CAD1C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892330" y="2199408"/>
            <a:ext cx="6810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DA158B-48CA-4339-83A4-206F7CB24C9D}"/>
              </a:ext>
            </a:extLst>
          </p:cNvPr>
          <p:cNvCxnSpPr>
            <a:cxnSpLocks/>
          </p:cNvCxnSpPr>
          <p:nvPr/>
        </p:nvCxnSpPr>
        <p:spPr>
          <a:xfrm>
            <a:off x="6610892" y="2199408"/>
            <a:ext cx="742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CA6E5E-83B2-45F0-B257-A9C4DDE795FC}"/>
              </a:ext>
            </a:extLst>
          </p:cNvPr>
          <p:cNvCxnSpPr>
            <a:cxnSpLocks/>
          </p:cNvCxnSpPr>
          <p:nvPr/>
        </p:nvCxnSpPr>
        <p:spPr>
          <a:xfrm flipV="1">
            <a:off x="5254415" y="3483724"/>
            <a:ext cx="6810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6F77E5-26DA-4A23-B224-AA5C929E8395}"/>
              </a:ext>
            </a:extLst>
          </p:cNvPr>
          <p:cNvCxnSpPr>
            <a:cxnSpLocks/>
          </p:cNvCxnSpPr>
          <p:nvPr/>
        </p:nvCxnSpPr>
        <p:spPr>
          <a:xfrm flipV="1">
            <a:off x="8394846" y="3483724"/>
            <a:ext cx="6810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390FDE-EE46-4990-AEFE-829CFD303D3E}"/>
              </a:ext>
            </a:extLst>
          </p:cNvPr>
          <p:cNvCxnSpPr>
            <a:cxnSpLocks/>
          </p:cNvCxnSpPr>
          <p:nvPr/>
        </p:nvCxnSpPr>
        <p:spPr>
          <a:xfrm>
            <a:off x="1082632" y="2958103"/>
            <a:ext cx="970576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678BC-28EB-43D1-A2BC-358F53C4E272}"/>
              </a:ext>
            </a:extLst>
          </p:cNvPr>
          <p:cNvSpPr txBox="1"/>
          <p:nvPr/>
        </p:nvSpPr>
        <p:spPr>
          <a:xfrm>
            <a:off x="1071488" y="2694782"/>
            <a:ext cx="1390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ova Light" panose="020B0304020202020204" pitchFamily="34" charset="0"/>
              </a:rPr>
              <a:t>24 </a:t>
            </a:r>
            <a:r>
              <a:rPr lang="en-US" sz="1400" dirty="0" err="1">
                <a:latin typeface="Arial Nova Light" panose="020B0304020202020204" pitchFamily="34" charset="0"/>
              </a:rPr>
              <a:t>hr</a:t>
            </a:r>
            <a:r>
              <a:rPr lang="en-US" sz="1400" dirty="0">
                <a:latin typeface="Arial Nova Light" panose="020B0304020202020204" pitchFamily="34" charset="0"/>
              </a:rPr>
              <a:t> break</a:t>
            </a:r>
          </a:p>
        </p:txBody>
      </p:sp>
      <p:pic>
        <p:nvPicPr>
          <p:cNvPr id="26" name="Picture 25" descr="A picture containing fruit&#10;&#10;Description automatically generated">
            <a:extLst>
              <a:ext uri="{FF2B5EF4-FFF2-40B4-BE49-F238E27FC236}">
                <a16:creationId xmlns:a16="http://schemas.microsoft.com/office/drawing/2014/main" id="{A432066E-1226-4484-B1EC-8E7A3154C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46" y="105788"/>
            <a:ext cx="1370870" cy="1028152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22E74DA1-404D-4DAA-B49C-C5FA888EE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12022">
            <a:off x="4128684" y="68329"/>
            <a:ext cx="669561" cy="66956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8B7283-6977-4AE4-A64D-D2AF66C392EB}"/>
              </a:ext>
            </a:extLst>
          </p:cNvPr>
          <p:cNvSpPr/>
          <p:nvPr/>
        </p:nvSpPr>
        <p:spPr>
          <a:xfrm>
            <a:off x="342673" y="5274254"/>
            <a:ext cx="68215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 Nova Light" panose="020B0304020202020204" pitchFamily="34" charset="0"/>
              </a:rPr>
              <a:t>Dissociable neural reinstatement of emotional memories in human PFC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316D4A-7DBE-472E-88CF-0C8BDC283BC1}"/>
              </a:ext>
            </a:extLst>
          </p:cNvPr>
          <p:cNvSpPr txBox="1"/>
          <p:nvPr/>
        </p:nvSpPr>
        <p:spPr>
          <a:xfrm>
            <a:off x="5760769" y="3068227"/>
            <a:ext cx="2687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Nova Light" panose="020B0304020202020204" pitchFamily="34" charset="0"/>
              </a:rPr>
              <a:t>Recognition memory test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841005-08D0-4E2F-8482-A5A1EF2BBC61}"/>
              </a:ext>
            </a:extLst>
          </p:cNvPr>
          <p:cNvSpPr txBox="1"/>
          <p:nvPr/>
        </p:nvSpPr>
        <p:spPr>
          <a:xfrm>
            <a:off x="1493311" y="1778291"/>
            <a:ext cx="2399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Nova Light" panose="020B0304020202020204" pitchFamily="34" charset="0"/>
              </a:rPr>
              <a:t>Pre-acquisition baseline</a:t>
            </a:r>
          </a:p>
        </p:txBody>
      </p:sp>
    </p:spTree>
    <p:extLst>
      <p:ext uri="{BB962C8B-B14F-4D97-AF65-F5344CB8AC3E}">
        <p14:creationId xmlns:p14="http://schemas.microsoft.com/office/powerpoint/2010/main" val="77614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7" grpId="1"/>
      <p:bldP spid="8" grpId="0"/>
      <p:bldP spid="9" grpId="0"/>
      <p:bldP spid="9" grpId="1"/>
      <p:bldP spid="10" grpId="0"/>
      <p:bldP spid="24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F66590-87F6-4059-ACA6-49AE886A49EB}"/>
              </a:ext>
            </a:extLst>
          </p:cNvPr>
          <p:cNvSpPr txBox="1"/>
          <p:nvPr/>
        </p:nvSpPr>
        <p:spPr>
          <a:xfrm>
            <a:off x="189917" y="91697"/>
            <a:ext cx="9861047" cy="1843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Arial Nova Light" panose="020B0304020202020204" pitchFamily="34" charset="0"/>
              </a:rPr>
              <a:t>The neural circuits which encode a memory reactivate during retrieval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rial Nova Light" panose="020B0304020202020204" pitchFamily="34" charset="0"/>
              </a:rPr>
              <a:t>Fear and extinction engrams are stable and separable, in rodents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rial Nova Light" panose="020B0304020202020204" pitchFamily="34" charset="0"/>
              </a:rPr>
              <a:t>Strength of reactivation predicts behavior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569E2-22DA-4FFB-929B-42A9F4D408D4}"/>
              </a:ext>
            </a:extLst>
          </p:cNvPr>
          <p:cNvSpPr txBox="1"/>
          <p:nvPr/>
        </p:nvSpPr>
        <p:spPr>
          <a:xfrm>
            <a:off x="9003611" y="6550223"/>
            <a:ext cx="318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 Nova Light" panose="020B0304020202020204" pitchFamily="34" charset="0"/>
              </a:rPr>
              <a:t>Frankland </a:t>
            </a:r>
            <a:r>
              <a:rPr lang="en-US" sz="1400" i="1" dirty="0">
                <a:latin typeface="Arial Nova Light" panose="020B0304020202020204" pitchFamily="34" charset="0"/>
              </a:rPr>
              <a:t>et al</a:t>
            </a:r>
            <a:r>
              <a:rPr lang="en-US" sz="1400" dirty="0">
                <a:latin typeface="Arial Nova Light" panose="020B0304020202020204" pitchFamily="34" charset="0"/>
              </a:rPr>
              <a:t>., 2019 </a:t>
            </a:r>
            <a:r>
              <a:rPr lang="en-US" sz="1400" i="1" dirty="0">
                <a:latin typeface="Arial Nova Light" panose="020B0304020202020204" pitchFamily="34" charset="0"/>
              </a:rPr>
              <a:t>Nat </a:t>
            </a:r>
            <a:r>
              <a:rPr lang="en-US" sz="1400" i="1" dirty="0" err="1">
                <a:latin typeface="Arial Nova Light" panose="020B0304020202020204" pitchFamily="34" charset="0"/>
              </a:rPr>
              <a:t>Neurosci</a:t>
            </a:r>
            <a:endParaRPr lang="en-US" sz="1400" dirty="0">
              <a:latin typeface="Arial Nova Light" panose="020B03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4EB94B9-25BC-4916-AC08-DCC668C9F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5305" y="1759868"/>
            <a:ext cx="5546330" cy="33382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BBA561-CA6C-46AD-8B8F-B03869510CE0}"/>
              </a:ext>
            </a:extLst>
          </p:cNvPr>
          <p:cNvSpPr/>
          <p:nvPr/>
        </p:nvSpPr>
        <p:spPr>
          <a:xfrm>
            <a:off x="342673" y="5274254"/>
            <a:ext cx="68215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 Nova Light" panose="020B0304020202020204" pitchFamily="34" charset="0"/>
              </a:rPr>
              <a:t>Dissociable neural reinstatement of emotional memories in human PFC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76F093-5E2A-4116-ACA9-2F8C31168984}"/>
              </a:ext>
            </a:extLst>
          </p:cNvPr>
          <p:cNvSpPr/>
          <p:nvPr/>
        </p:nvSpPr>
        <p:spPr>
          <a:xfrm>
            <a:off x="5540267" y="1723706"/>
            <a:ext cx="2460733" cy="3374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78064-7939-4823-84EF-0530EA3F624F}"/>
              </a:ext>
            </a:extLst>
          </p:cNvPr>
          <p:cNvSpPr/>
          <p:nvPr/>
        </p:nvSpPr>
        <p:spPr>
          <a:xfrm>
            <a:off x="8041052" y="1797608"/>
            <a:ext cx="3170583" cy="3300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EBF18E-2FF0-4048-A294-9B11006DC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6478" y="405651"/>
            <a:ext cx="4418238" cy="26592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BBAFAB-C730-44EA-93B5-167A42A4BAB8}"/>
              </a:ext>
            </a:extLst>
          </p:cNvPr>
          <p:cNvSpPr/>
          <p:nvPr/>
        </p:nvSpPr>
        <p:spPr>
          <a:xfrm>
            <a:off x="392596" y="688850"/>
            <a:ext cx="510374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Arial Nova Light" panose="020B0304020202020204" pitchFamily="34" charset="0"/>
              </a:rPr>
              <a:t>Encoding Retrieval Similarity (ERS)</a:t>
            </a:r>
            <a:br>
              <a:rPr lang="en-US" sz="2200" b="1" dirty="0">
                <a:latin typeface="Arial Nova Light" panose="020B0304020202020204" pitchFamily="34" charset="0"/>
              </a:rPr>
            </a:br>
            <a:r>
              <a:rPr lang="en-US" sz="2000" dirty="0">
                <a:latin typeface="Arial Nova Light" panose="020B0304020202020204" pitchFamily="34" charset="0"/>
              </a:rPr>
              <a:t>Measure overlap of neural activity from encoding to retrieval</a:t>
            </a:r>
          </a:p>
        </p:txBody>
      </p:sp>
      <p:pic>
        <p:nvPicPr>
          <p:cNvPr id="6" name="Picture 5" descr="A picture containing fruit&#10;&#10;Description automatically generated">
            <a:extLst>
              <a:ext uri="{FF2B5EF4-FFF2-40B4-BE49-F238E27FC236}">
                <a16:creationId xmlns:a16="http://schemas.microsoft.com/office/drawing/2014/main" id="{AF769874-7F21-4036-A769-EB9C4BB90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707" y="3210339"/>
            <a:ext cx="2171633" cy="1628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A482E-EB98-4BD6-B64E-42076C0E3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483" y="2469574"/>
            <a:ext cx="2235492" cy="1559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589ED-7E6B-4433-B78D-75A4F9836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48" y="2469574"/>
            <a:ext cx="1864935" cy="1559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FAAC07-2EC6-475C-AE89-B97CDEAC9983}"/>
              </a:ext>
            </a:extLst>
          </p:cNvPr>
          <p:cNvSpPr txBox="1"/>
          <p:nvPr/>
        </p:nvSpPr>
        <p:spPr>
          <a:xfrm>
            <a:off x="847281" y="3977746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 Light" panose="020B0304020202020204" pitchFamily="34" charset="0"/>
                <a:cs typeface="Arial" panose="020B0604020202020204" pitchFamily="34" charset="0"/>
              </a:rPr>
              <a:t>Item-level reactivation in cortex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E2F4C-AFEA-4577-B8B1-9EF782D93DB9}"/>
              </a:ext>
            </a:extLst>
          </p:cNvPr>
          <p:cNvSpPr txBox="1"/>
          <p:nvPr/>
        </p:nvSpPr>
        <p:spPr>
          <a:xfrm>
            <a:off x="9003611" y="6550223"/>
            <a:ext cx="318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 Nova Light" panose="020B0304020202020204" pitchFamily="34" charset="0"/>
              </a:rPr>
              <a:t>Ritchey </a:t>
            </a:r>
            <a:r>
              <a:rPr lang="en-US" sz="1400" i="1" dirty="0">
                <a:latin typeface="Arial Nova Light" panose="020B0304020202020204" pitchFamily="34" charset="0"/>
              </a:rPr>
              <a:t>et al</a:t>
            </a:r>
            <a:r>
              <a:rPr lang="en-US" sz="1400" dirty="0">
                <a:latin typeface="Arial Nova Light" panose="020B0304020202020204" pitchFamily="34" charset="0"/>
              </a:rPr>
              <a:t>., 2019 </a:t>
            </a:r>
            <a:r>
              <a:rPr lang="en-US" sz="1400" i="1" dirty="0" err="1">
                <a:latin typeface="Arial Nova Light" panose="020B0304020202020204" pitchFamily="34" charset="0"/>
              </a:rPr>
              <a:t>Cereb</a:t>
            </a:r>
            <a:r>
              <a:rPr lang="en-US" sz="1400" i="1" dirty="0">
                <a:latin typeface="Arial Nova Light" panose="020B0304020202020204" pitchFamily="34" charset="0"/>
              </a:rPr>
              <a:t> Cortex</a:t>
            </a:r>
            <a:endParaRPr lang="en-US" sz="1400" dirty="0"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38CBD-ED5C-426C-A038-58139B0D01D0}"/>
              </a:ext>
            </a:extLst>
          </p:cNvPr>
          <p:cNvSpPr txBox="1"/>
          <p:nvPr/>
        </p:nvSpPr>
        <p:spPr>
          <a:xfrm>
            <a:off x="4709491" y="5406235"/>
            <a:ext cx="405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 Light" panose="020B0304020202020204" pitchFamily="34" charset="0"/>
                <a:cs typeface="Arial" panose="020B0604020202020204" pitchFamily="34" charset="0"/>
              </a:rPr>
              <a:t>Item-level reactivation predicts memory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F37D52-6BF9-485D-AEC3-502C91483370}"/>
              </a:ext>
            </a:extLst>
          </p:cNvPr>
          <p:cNvGrpSpPr/>
          <p:nvPr/>
        </p:nvGrpSpPr>
        <p:grpSpPr>
          <a:xfrm>
            <a:off x="5701177" y="3243195"/>
            <a:ext cx="1840478" cy="2207766"/>
            <a:chOff x="7342006" y="4329220"/>
            <a:chExt cx="1840478" cy="22077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02B8E0-70CF-4480-85B8-0DC281E69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2006" y="4329220"/>
              <a:ext cx="1840478" cy="2207766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582032-4779-4F65-93A8-1A0B9277AAD5}"/>
                </a:ext>
              </a:extLst>
            </p:cNvPr>
            <p:cNvSpPr/>
            <p:nvPr/>
          </p:nvSpPr>
          <p:spPr>
            <a:xfrm>
              <a:off x="7467600" y="4392796"/>
              <a:ext cx="266700" cy="202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76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5275BA-029B-4A1F-929B-FCB17242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8" y="2469574"/>
            <a:ext cx="1864935" cy="15597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292D19-3BBC-4E88-8C86-8A8DDF8BB887}"/>
              </a:ext>
            </a:extLst>
          </p:cNvPr>
          <p:cNvSpPr/>
          <p:nvPr/>
        </p:nvSpPr>
        <p:spPr>
          <a:xfrm>
            <a:off x="1944756" y="496066"/>
            <a:ext cx="47144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 Nova Light" panose="020B0304020202020204" pitchFamily="34" charset="0"/>
              </a:rPr>
              <a:t>Prelimbic and infralimbic code for memories of opposite valence</a:t>
            </a:r>
          </a:p>
          <a:p>
            <a:pPr algn="ctr"/>
            <a:endParaRPr lang="en-US" sz="2400" dirty="0">
              <a:latin typeface="Arial Nova Light" panose="020B0304020202020204" pitchFamily="34" charset="0"/>
            </a:endParaRPr>
          </a:p>
          <a:p>
            <a:pPr algn="ctr"/>
            <a:r>
              <a:rPr lang="en-US" sz="2400" dirty="0">
                <a:latin typeface="Arial Nova Light" panose="020B0304020202020204" pitchFamily="34" charset="0"/>
              </a:rPr>
              <a:t>PL = Fear Acquisition</a:t>
            </a:r>
          </a:p>
          <a:p>
            <a:pPr algn="ctr"/>
            <a:r>
              <a:rPr lang="en-US" sz="2400" dirty="0">
                <a:latin typeface="Arial Nova Light" panose="020B0304020202020204" pitchFamily="34" charset="0"/>
              </a:rPr>
              <a:t>IL = Extinction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8E9CE-3F2B-4D59-A507-E9E5D27F457C}"/>
              </a:ext>
            </a:extLst>
          </p:cNvPr>
          <p:cNvSpPr txBox="1"/>
          <p:nvPr/>
        </p:nvSpPr>
        <p:spPr>
          <a:xfrm>
            <a:off x="8855446" y="6550223"/>
            <a:ext cx="3201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Arial Nova Light" panose="020B0304020202020204" pitchFamily="34" charset="0"/>
              </a:rPr>
              <a:t>Milad &amp; Quirk, 2012, </a:t>
            </a:r>
            <a:r>
              <a:rPr lang="en-US" sz="1400" i="1" dirty="0" err="1">
                <a:latin typeface="Arial Nova Light" panose="020B0304020202020204" pitchFamily="34" charset="0"/>
              </a:rPr>
              <a:t>Annu</a:t>
            </a:r>
            <a:r>
              <a:rPr lang="en-US" sz="1400" i="1" dirty="0">
                <a:latin typeface="Arial Nova Light" panose="020B0304020202020204" pitchFamily="34" charset="0"/>
              </a:rPr>
              <a:t> Rev Psychol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F06C34-F723-48F6-AE3B-BEF94303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64" y="2507662"/>
            <a:ext cx="5007665" cy="2230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A8CFC-75CB-4451-88F3-90E55102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276" y="4563122"/>
            <a:ext cx="868758" cy="797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DEB8FA-59E4-4606-AC4F-9CD1BF30F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290199" y="4652453"/>
            <a:ext cx="579894" cy="6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2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D4B97F-8825-4559-9F60-FB55C0D6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64" y="2507662"/>
            <a:ext cx="5007665" cy="2230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479209-9A47-4059-8FC7-CCE9080FBC80}"/>
              </a:ext>
            </a:extLst>
          </p:cNvPr>
          <p:cNvSpPr/>
          <p:nvPr/>
        </p:nvSpPr>
        <p:spPr>
          <a:xfrm>
            <a:off x="101048" y="270239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Arial Nova Light" panose="020B0304020202020204" pitchFamily="34" charset="0"/>
              </a:rPr>
              <a:t>Are associative emotional memories organized the same way in the humans as in rodents?</a:t>
            </a:r>
          </a:p>
          <a:p>
            <a:pPr algn="ctr"/>
            <a:endParaRPr lang="en-US" sz="2000" dirty="0">
              <a:latin typeface="Arial Nova Light" panose="020B0304020202020204" pitchFamily="34" charset="0"/>
            </a:endParaRPr>
          </a:p>
          <a:p>
            <a:pPr algn="ctr"/>
            <a:r>
              <a:rPr lang="en-US" sz="2000" dirty="0">
                <a:latin typeface="Arial Nova Light" panose="020B0304020202020204" pitchFamily="34" charset="0"/>
              </a:rPr>
              <a:t>-Goal-</a:t>
            </a:r>
          </a:p>
          <a:p>
            <a:pPr algn="ctr"/>
            <a:r>
              <a:rPr lang="en-US" sz="2000" dirty="0">
                <a:latin typeface="Arial Nova Light" panose="020B0304020202020204" pitchFamily="34" charset="0"/>
              </a:rPr>
              <a:t>Identify stable &amp; separable representations of acquisition and extinction across the PFC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5F23D-8016-47F2-B1AF-8EE59295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76" y="4563122"/>
            <a:ext cx="868758" cy="797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8BCBC4-52EE-4DE9-83F0-D5FC87114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90199" y="4652453"/>
            <a:ext cx="579894" cy="6191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EFE5DD-AFCC-4B6A-8E7E-B011A628F6E0}"/>
              </a:ext>
            </a:extLst>
          </p:cNvPr>
          <p:cNvSpPr/>
          <p:nvPr/>
        </p:nvSpPr>
        <p:spPr>
          <a:xfrm>
            <a:off x="5963478" y="170063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Arial Nova Light" panose="020B0304020202020204" pitchFamily="34" charset="0"/>
              </a:rPr>
              <a:t>Is reinstatement dysregulated in individuals with PTSD?</a:t>
            </a:r>
          </a:p>
        </p:txBody>
      </p:sp>
    </p:spTree>
    <p:extLst>
      <p:ext uri="{BB962C8B-B14F-4D97-AF65-F5344CB8AC3E}">
        <p14:creationId xmlns:p14="http://schemas.microsoft.com/office/powerpoint/2010/main" val="295504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F2118-EE7A-4BB6-AF59-8E2302C0E945}"/>
              </a:ext>
            </a:extLst>
          </p:cNvPr>
          <p:cNvSpPr/>
          <p:nvPr/>
        </p:nvSpPr>
        <p:spPr>
          <a:xfrm>
            <a:off x="316405" y="641145"/>
            <a:ext cx="36546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 Nova Light" panose="020B0304020202020204" pitchFamily="34" charset="0"/>
                <a:cs typeface="Cordia New" panose="020B0304020202020204" pitchFamily="34" charset="-34"/>
              </a:rPr>
              <a:t>Category conditioning</a:t>
            </a:r>
          </a:p>
          <a:p>
            <a:r>
              <a:rPr lang="en-US" sz="1200" dirty="0">
                <a:latin typeface="Arial Nova Light" panose="020B0304020202020204" pitchFamily="34" charset="0"/>
                <a:cs typeface="Cordia New" panose="020B0304020202020204" pitchFamily="34" charset="-34"/>
              </a:rPr>
              <a:t>Dunsmoor &amp; </a:t>
            </a:r>
            <a:r>
              <a:rPr lang="en-US" sz="1200" dirty="0" err="1">
                <a:latin typeface="Arial Nova Light" panose="020B0304020202020204" pitchFamily="34" charset="0"/>
                <a:cs typeface="Cordia New" panose="020B0304020202020204" pitchFamily="34" charset="-34"/>
              </a:rPr>
              <a:t>Kroes</a:t>
            </a:r>
            <a:r>
              <a:rPr lang="en-US" sz="1200" dirty="0">
                <a:latin typeface="Arial Nova Light" panose="020B0304020202020204" pitchFamily="34" charset="0"/>
                <a:cs typeface="Cordia New" panose="020B0304020202020204" pitchFamily="34" charset="-34"/>
              </a:rPr>
              <a:t>, 2019, </a:t>
            </a:r>
            <a:r>
              <a:rPr lang="en-US" sz="1200" i="1" dirty="0" err="1">
                <a:latin typeface="Arial Nova Light" panose="020B0304020202020204" pitchFamily="34" charset="0"/>
                <a:cs typeface="Cordia New" panose="020B0304020202020204" pitchFamily="34" charset="-34"/>
              </a:rPr>
              <a:t>Curr</a:t>
            </a:r>
            <a:r>
              <a:rPr lang="en-US" sz="1200" i="1" dirty="0">
                <a:latin typeface="Arial Nova Light" panose="020B03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i="1" dirty="0" err="1">
                <a:latin typeface="Arial Nova Light" panose="020B0304020202020204" pitchFamily="34" charset="0"/>
                <a:cs typeface="Cordia New" panose="020B0304020202020204" pitchFamily="34" charset="-34"/>
              </a:rPr>
              <a:t>Opin</a:t>
            </a:r>
            <a:r>
              <a:rPr lang="en-US" sz="1200" i="1" dirty="0">
                <a:latin typeface="Arial Nova Light" panose="020B0304020202020204" pitchFamily="34" charset="0"/>
                <a:cs typeface="Cordia New" panose="020B0304020202020204" pitchFamily="34" charset="-34"/>
              </a:rPr>
              <a:t> </a:t>
            </a:r>
            <a:r>
              <a:rPr lang="en-US" sz="1200" i="1" dirty="0" err="1">
                <a:latin typeface="Arial Nova Light" panose="020B0304020202020204" pitchFamily="34" charset="0"/>
                <a:cs typeface="Cordia New" panose="020B0304020202020204" pitchFamily="34" charset="-34"/>
              </a:rPr>
              <a:t>Behav</a:t>
            </a:r>
            <a:r>
              <a:rPr lang="en-US" sz="1200" i="1" dirty="0">
                <a:latin typeface="Arial Nova Light" panose="020B0304020202020204" pitchFamily="34" charset="0"/>
                <a:cs typeface="Cordia New" panose="020B0304020202020204" pitchFamily="34" charset="-34"/>
              </a:rPr>
              <a:t> Sci</a:t>
            </a:r>
            <a:endParaRPr lang="en-US" sz="1200" i="1" dirty="0">
              <a:latin typeface="Arial Nova Light" panose="020B0304020202020204" pitchFamily="34" charset="0"/>
            </a:endParaRPr>
          </a:p>
        </p:txBody>
      </p:sp>
      <p:pic>
        <p:nvPicPr>
          <p:cNvPr id="5" name="Picture 4" descr="A picture containing mammal, animal, standing, bison&#10;&#10;Description automatically generated">
            <a:extLst>
              <a:ext uri="{FF2B5EF4-FFF2-40B4-BE49-F238E27FC236}">
                <a16:creationId xmlns:a16="http://schemas.microsoft.com/office/drawing/2014/main" id="{7B4EDC79-C444-423A-A52D-8A0B390B3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05" y="3472726"/>
            <a:ext cx="1053180" cy="10531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bird standing in front of a duck&#10;&#10;Description automatically generated">
            <a:extLst>
              <a:ext uri="{FF2B5EF4-FFF2-40B4-BE49-F238E27FC236}">
                <a16:creationId xmlns:a16="http://schemas.microsoft.com/office/drawing/2014/main" id="{03DD9DDF-FB7C-45F6-B99C-4C8F36F37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40" y="3526660"/>
            <a:ext cx="1053181" cy="10531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picture containing scissors, tool, orange, pair&#10;&#10;Description automatically generated">
            <a:extLst>
              <a:ext uri="{FF2B5EF4-FFF2-40B4-BE49-F238E27FC236}">
                <a16:creationId xmlns:a16="http://schemas.microsoft.com/office/drawing/2014/main" id="{F3F16230-1571-408A-AB38-6FA918B4E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0" y="4311503"/>
            <a:ext cx="1053180" cy="10531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 descr="A picture containing dryer, appliance&#10;&#10;Description automatically generated">
            <a:extLst>
              <a:ext uri="{FF2B5EF4-FFF2-40B4-BE49-F238E27FC236}">
                <a16:creationId xmlns:a16="http://schemas.microsoft.com/office/drawing/2014/main" id="{203015B9-0DB1-46F8-B849-A9DCD9845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31" y="3526660"/>
            <a:ext cx="1053180" cy="10531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close up of a tool&#10;&#10;Description automatically generated">
            <a:extLst>
              <a:ext uri="{FF2B5EF4-FFF2-40B4-BE49-F238E27FC236}">
                <a16:creationId xmlns:a16="http://schemas.microsoft.com/office/drawing/2014/main" id="{B8565E88-B9BB-481D-89D9-0FB59EC79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33" y="4324317"/>
            <a:ext cx="1053180" cy="10531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 descr="A bird sitting on top of a dolphin&#10;&#10;Description automatically generated">
            <a:extLst>
              <a:ext uri="{FF2B5EF4-FFF2-40B4-BE49-F238E27FC236}">
                <a16:creationId xmlns:a16="http://schemas.microsoft.com/office/drawing/2014/main" id="{1BE24057-0B0D-4BAE-981D-F9C9C3D98B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30" y="4324317"/>
            <a:ext cx="1053180" cy="10531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E9CF26-D196-4545-B2BA-905E87D35D67}"/>
              </a:ext>
            </a:extLst>
          </p:cNvPr>
          <p:cNvSpPr txBox="1"/>
          <p:nvPr/>
        </p:nvSpPr>
        <p:spPr>
          <a:xfrm>
            <a:off x="422039" y="2920013"/>
            <a:ext cx="174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Baseline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01D28-7F5C-4049-999D-B4FA371DF51D}"/>
              </a:ext>
            </a:extLst>
          </p:cNvPr>
          <p:cNvSpPr txBox="1"/>
          <p:nvPr/>
        </p:nvSpPr>
        <p:spPr>
          <a:xfrm>
            <a:off x="3486644" y="2969267"/>
            <a:ext cx="174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Acquisition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06F8C4-5C43-46F5-A5F3-70B588439BAE}"/>
              </a:ext>
            </a:extLst>
          </p:cNvPr>
          <p:cNvSpPr txBox="1"/>
          <p:nvPr/>
        </p:nvSpPr>
        <p:spPr>
          <a:xfrm>
            <a:off x="6096000" y="2966776"/>
            <a:ext cx="194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Extinction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4895D7-5A2F-4322-BFBC-3BE09DAE460B}"/>
              </a:ext>
            </a:extLst>
          </p:cNvPr>
          <p:cNvSpPr txBox="1"/>
          <p:nvPr/>
        </p:nvSpPr>
        <p:spPr>
          <a:xfrm>
            <a:off x="564542" y="5944321"/>
            <a:ext cx="699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Nova Light" panose="020B0304020202020204" pitchFamily="34" charset="0"/>
              </a:rPr>
              <a:t>Specific category exemplars are never repeated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B74B4A-A6BD-4137-A17E-115F89DD5920}"/>
              </a:ext>
            </a:extLst>
          </p:cNvPr>
          <p:cNvSpPr txBox="1"/>
          <p:nvPr/>
        </p:nvSpPr>
        <p:spPr>
          <a:xfrm>
            <a:off x="1232565" y="4869665"/>
            <a:ext cx="48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ova Light" panose="020B0304020202020204" pitchFamily="34" charset="0"/>
              </a:rPr>
              <a:t>…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5C0589-783E-4EE2-B5FD-0DF8D9CE7661}"/>
              </a:ext>
            </a:extLst>
          </p:cNvPr>
          <p:cNvSpPr txBox="1"/>
          <p:nvPr/>
        </p:nvSpPr>
        <p:spPr>
          <a:xfrm>
            <a:off x="4260738" y="4846761"/>
            <a:ext cx="48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ova Light" panose="020B0304020202020204" pitchFamily="34" charset="0"/>
              </a:rPr>
              <a:t>…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02D100-5DB8-42D6-965A-8447F689398D}"/>
              </a:ext>
            </a:extLst>
          </p:cNvPr>
          <p:cNvSpPr txBox="1"/>
          <p:nvPr/>
        </p:nvSpPr>
        <p:spPr>
          <a:xfrm>
            <a:off x="6994179" y="4856851"/>
            <a:ext cx="48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ova Light" panose="020B0304020202020204" pitchFamily="34" charset="0"/>
              </a:rPr>
              <a:t>…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C085B4AA-A065-43BC-B768-BD8BAEBADCD7}"/>
              </a:ext>
            </a:extLst>
          </p:cNvPr>
          <p:cNvSpPr/>
          <p:nvPr/>
        </p:nvSpPr>
        <p:spPr>
          <a:xfrm flipH="1">
            <a:off x="4633919" y="4188590"/>
            <a:ext cx="419402" cy="412398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latin typeface="Arial Nova Light" panose="020B03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7C98C-4F82-4D53-9EC5-246085709894}"/>
              </a:ext>
            </a:extLst>
          </p:cNvPr>
          <p:cNvSpPr txBox="1"/>
          <p:nvPr/>
        </p:nvSpPr>
        <p:spPr>
          <a:xfrm>
            <a:off x="1389815" y="3658117"/>
            <a:ext cx="1741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CS+, Animals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022D00-5682-4E04-94D3-04134C40D7E2}"/>
              </a:ext>
            </a:extLst>
          </p:cNvPr>
          <p:cNvSpPr txBox="1"/>
          <p:nvPr/>
        </p:nvSpPr>
        <p:spPr>
          <a:xfrm>
            <a:off x="1800644" y="4732313"/>
            <a:ext cx="132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CS-, Tools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BD0698-B5AB-4422-9AE7-1C50768EF320}"/>
              </a:ext>
            </a:extLst>
          </p:cNvPr>
          <p:cNvSpPr txBox="1"/>
          <p:nvPr/>
        </p:nvSpPr>
        <p:spPr>
          <a:xfrm>
            <a:off x="4569251" y="3691434"/>
            <a:ext cx="65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CS-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79BD6-4CF9-4248-ACF2-F1DC17FFC26F}"/>
              </a:ext>
            </a:extLst>
          </p:cNvPr>
          <p:cNvSpPr txBox="1"/>
          <p:nvPr/>
        </p:nvSpPr>
        <p:spPr>
          <a:xfrm>
            <a:off x="4898914" y="4732313"/>
            <a:ext cx="719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CS+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DAB1C-FA14-4D93-9DC5-19D97C09F7BA}"/>
              </a:ext>
            </a:extLst>
          </p:cNvPr>
          <p:cNvSpPr txBox="1"/>
          <p:nvPr/>
        </p:nvSpPr>
        <p:spPr>
          <a:xfrm>
            <a:off x="7206012" y="3717202"/>
            <a:ext cx="696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CS+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AD8B10-938E-4F96-BEE6-506813C223F7}"/>
              </a:ext>
            </a:extLst>
          </p:cNvPr>
          <p:cNvSpPr txBox="1"/>
          <p:nvPr/>
        </p:nvSpPr>
        <p:spPr>
          <a:xfrm>
            <a:off x="7491151" y="4732313"/>
            <a:ext cx="65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 panose="020B0304020202020204" pitchFamily="34" charset="0"/>
              </a:rPr>
              <a:t>CS-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4FEE2E-7286-46CB-B41C-7DF52AA42152}"/>
              </a:ext>
            </a:extLst>
          </p:cNvPr>
          <p:cNvSpPr/>
          <p:nvPr/>
        </p:nvSpPr>
        <p:spPr>
          <a:xfrm>
            <a:off x="2043818" y="1874853"/>
            <a:ext cx="4159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  <a:cs typeface="Cordia New" panose="020B0304020202020204" pitchFamily="34" charset="-34"/>
              </a:rPr>
              <a:t>Each unique episodic memory item is encoded with one emotional association</a:t>
            </a:r>
            <a:endParaRPr lang="en-US" sz="1000" i="1" dirty="0">
              <a:latin typeface="Arial Nova Light" panose="020B03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776C7-4064-42C7-B1D4-B6A28FEE1950}"/>
              </a:ext>
            </a:extLst>
          </p:cNvPr>
          <p:cNvSpPr txBox="1"/>
          <p:nvPr/>
        </p:nvSpPr>
        <p:spPr>
          <a:xfrm>
            <a:off x="8499737" y="771907"/>
            <a:ext cx="233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Surprise Recognition</a:t>
            </a:r>
          </a:p>
          <a:p>
            <a:pPr algn="ctr"/>
            <a:r>
              <a:rPr lang="en-US" dirty="0">
                <a:latin typeface="Arial Nova Light" panose="020B0304020202020204" pitchFamily="34" charset="0"/>
              </a:rPr>
              <a:t>Memory Test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6DB532-B38C-4B12-91FE-CEDA9EC575BC}"/>
              </a:ext>
            </a:extLst>
          </p:cNvPr>
          <p:cNvSpPr txBox="1"/>
          <p:nvPr/>
        </p:nvSpPr>
        <p:spPr>
          <a:xfrm>
            <a:off x="8866191" y="2549073"/>
            <a:ext cx="713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 Light" panose="020B0304020202020204" pitchFamily="34" charset="0"/>
              </a:rPr>
              <a:t>Def Old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6D2165-43E5-4AE1-9197-1E38C8E08684}"/>
              </a:ext>
            </a:extLst>
          </p:cNvPr>
          <p:cNvSpPr txBox="1"/>
          <p:nvPr/>
        </p:nvSpPr>
        <p:spPr>
          <a:xfrm>
            <a:off x="8760362" y="2819385"/>
            <a:ext cx="94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 Light" panose="020B0304020202020204" pitchFamily="34" charset="0"/>
              </a:rPr>
              <a:t>Maybe Old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FB4431-6D50-4A89-A6D3-FF6D8C2EC4A9}"/>
              </a:ext>
            </a:extLst>
          </p:cNvPr>
          <p:cNvSpPr txBox="1"/>
          <p:nvPr/>
        </p:nvSpPr>
        <p:spPr>
          <a:xfrm>
            <a:off x="9668354" y="2828276"/>
            <a:ext cx="101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 Light" panose="020B0304020202020204" pitchFamily="34" charset="0"/>
              </a:rPr>
              <a:t>Maybe New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1FAAEF-9D88-4BB9-8983-AAC535BCCFCB}"/>
              </a:ext>
            </a:extLst>
          </p:cNvPr>
          <p:cNvSpPr txBox="1"/>
          <p:nvPr/>
        </p:nvSpPr>
        <p:spPr>
          <a:xfrm>
            <a:off x="9774183" y="2544926"/>
            <a:ext cx="788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 Light" panose="020B0304020202020204" pitchFamily="34" charset="0"/>
              </a:rPr>
              <a:t>Def New</a:t>
            </a:r>
          </a:p>
        </p:txBody>
      </p:sp>
      <p:pic>
        <p:nvPicPr>
          <p:cNvPr id="32" name="Picture 31" descr="A bird sitting on top of a dolphin&#10;&#10;Description automatically generated">
            <a:extLst>
              <a:ext uri="{FF2B5EF4-FFF2-40B4-BE49-F238E27FC236}">
                <a16:creationId xmlns:a16="http://schemas.microsoft.com/office/drawing/2014/main" id="{F43643C2-B5DF-4205-8E96-A6A207F98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14" y="1458865"/>
            <a:ext cx="1019080" cy="10190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929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C8E859-86C3-4395-BA43-A47A045A4A2F}"/>
              </a:ext>
            </a:extLst>
          </p:cNvPr>
          <p:cNvSpPr txBox="1"/>
          <p:nvPr/>
        </p:nvSpPr>
        <p:spPr>
          <a:xfrm>
            <a:off x="9076680" y="1690688"/>
            <a:ext cx="233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 Light" panose="020B0304020202020204" pitchFamily="34" charset="0"/>
              </a:rPr>
              <a:t>Surprise Recognition</a:t>
            </a:r>
          </a:p>
          <a:p>
            <a:pPr algn="ctr"/>
            <a:r>
              <a:rPr lang="en-US" dirty="0">
                <a:latin typeface="Arial Nova Light" panose="020B0304020202020204" pitchFamily="34" charset="0"/>
              </a:rPr>
              <a:t>Memory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C392C-FCF9-4D4C-8747-F20FCA7F660A}"/>
              </a:ext>
            </a:extLst>
          </p:cNvPr>
          <p:cNvSpPr txBox="1"/>
          <p:nvPr/>
        </p:nvSpPr>
        <p:spPr>
          <a:xfrm>
            <a:off x="9443134" y="3467854"/>
            <a:ext cx="713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 Light" panose="020B0304020202020204" pitchFamily="34" charset="0"/>
              </a:rPr>
              <a:t>Def 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A0545B-2F91-4B8F-82FB-D61B517A4A82}"/>
              </a:ext>
            </a:extLst>
          </p:cNvPr>
          <p:cNvSpPr txBox="1"/>
          <p:nvPr/>
        </p:nvSpPr>
        <p:spPr>
          <a:xfrm>
            <a:off x="9337305" y="3738166"/>
            <a:ext cx="94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 Light" panose="020B0304020202020204" pitchFamily="34" charset="0"/>
              </a:rPr>
              <a:t>Maybe 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6D60A-024A-4769-94E7-AE562482118F}"/>
              </a:ext>
            </a:extLst>
          </p:cNvPr>
          <p:cNvSpPr txBox="1"/>
          <p:nvPr/>
        </p:nvSpPr>
        <p:spPr>
          <a:xfrm>
            <a:off x="10245297" y="3747057"/>
            <a:ext cx="101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 Light" panose="020B0304020202020204" pitchFamily="34" charset="0"/>
              </a:rPr>
              <a:t>Maybe New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FDAB1-7E63-4B09-A6EC-9F30FA93E769}"/>
              </a:ext>
            </a:extLst>
          </p:cNvPr>
          <p:cNvSpPr txBox="1"/>
          <p:nvPr/>
        </p:nvSpPr>
        <p:spPr>
          <a:xfrm>
            <a:off x="10351126" y="3463707"/>
            <a:ext cx="788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ova Light" panose="020B0304020202020204" pitchFamily="34" charset="0"/>
              </a:rPr>
              <a:t>Def New</a:t>
            </a:r>
          </a:p>
        </p:txBody>
      </p:sp>
      <p:pic>
        <p:nvPicPr>
          <p:cNvPr id="9" name="Picture 8" descr="A bird sitting on top of a dolphin&#10;&#10;Description automatically generated">
            <a:extLst>
              <a:ext uri="{FF2B5EF4-FFF2-40B4-BE49-F238E27FC236}">
                <a16:creationId xmlns:a16="http://schemas.microsoft.com/office/drawing/2014/main" id="{2CDF24E0-58DF-4A54-B7A2-04485E393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757" y="2377646"/>
            <a:ext cx="1019080" cy="10190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E59023-019D-4640-B857-E371C151F689}"/>
              </a:ext>
            </a:extLst>
          </p:cNvPr>
          <p:cNvSpPr txBox="1"/>
          <p:nvPr/>
        </p:nvSpPr>
        <p:spPr>
          <a:xfrm>
            <a:off x="0" y="1951418"/>
            <a:ext cx="348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rgbClr val="A4DAA4"/>
                </a:solidFill>
                <a:latin typeface="Arial Nova Light" panose="020B0304020202020204" pitchFamily="34" charset="0"/>
              </a:rPr>
              <a:t>Early Extinction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863A9-FC32-41B5-A069-30EF25F046AB}"/>
              </a:ext>
            </a:extLst>
          </p:cNvPr>
          <p:cNvSpPr txBox="1"/>
          <p:nvPr/>
        </p:nvSpPr>
        <p:spPr>
          <a:xfrm>
            <a:off x="997552" y="1031005"/>
            <a:ext cx="1485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 Nova Light" panose="020B0304020202020204" pitchFamily="34" charset="0"/>
              </a:rPr>
              <a:t>Baseline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CBE03-213A-4741-8097-501F3200AC73}"/>
              </a:ext>
            </a:extLst>
          </p:cNvPr>
          <p:cNvSpPr txBox="1"/>
          <p:nvPr/>
        </p:nvSpPr>
        <p:spPr>
          <a:xfrm>
            <a:off x="778325" y="1492670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E1D6D"/>
                </a:solidFill>
                <a:latin typeface="Arial Nova Light" panose="020B0304020202020204" pitchFamily="34" charset="0"/>
              </a:rPr>
              <a:t>Acquisition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7BECE1-5D47-4D22-9BF7-6661F39EE555}"/>
              </a:ext>
            </a:extLst>
          </p:cNvPr>
          <p:cNvSpPr txBox="1"/>
          <p:nvPr/>
        </p:nvSpPr>
        <p:spPr>
          <a:xfrm>
            <a:off x="868894" y="1951418"/>
            <a:ext cx="1742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2775A"/>
                </a:solidFill>
                <a:latin typeface="Arial Nova Light" panose="020B0304020202020204" pitchFamily="34" charset="0"/>
              </a:rPr>
              <a:t>Extinction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A57381-D843-4088-B19A-DD652829C869}"/>
              </a:ext>
            </a:extLst>
          </p:cNvPr>
          <p:cNvSpPr txBox="1"/>
          <p:nvPr/>
        </p:nvSpPr>
        <p:spPr>
          <a:xfrm>
            <a:off x="350342" y="475144"/>
            <a:ext cx="2869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Nova Light" panose="020B0304020202020204" pitchFamily="34" charset="0"/>
                <a:cs typeface="Arial" panose="020B0604020202020204" pitchFamily="34" charset="0"/>
              </a:rPr>
              <a:t>Encoding Phase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4BBFAF-FDC8-46C6-811B-9CCF94059885}"/>
              </a:ext>
            </a:extLst>
          </p:cNvPr>
          <p:cNvCxnSpPr/>
          <p:nvPr/>
        </p:nvCxnSpPr>
        <p:spPr>
          <a:xfrm>
            <a:off x="350342" y="990061"/>
            <a:ext cx="28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19F500-F9A0-42C3-8F23-A4AB6F7FC944}"/>
              </a:ext>
            </a:extLst>
          </p:cNvPr>
          <p:cNvSpPr txBox="1"/>
          <p:nvPr/>
        </p:nvSpPr>
        <p:spPr>
          <a:xfrm>
            <a:off x="44983" y="2436597"/>
            <a:ext cx="348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2775A"/>
                </a:solidFill>
                <a:latin typeface="Arial Nova Light" panose="020B0304020202020204" pitchFamily="34" charset="0"/>
              </a:rPr>
              <a:t>Late Extinction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5204DF-3F24-4054-823C-7530BF73D4ED}"/>
              </a:ext>
            </a:extLst>
          </p:cNvPr>
          <p:cNvSpPr txBox="1"/>
          <p:nvPr/>
        </p:nvSpPr>
        <p:spPr>
          <a:xfrm>
            <a:off x="5114287" y="1137195"/>
            <a:ext cx="166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CS+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EDF0D4-7C21-4636-893D-4C9C16A8EA8D}"/>
              </a:ext>
            </a:extLst>
          </p:cNvPr>
          <p:cNvSpPr txBox="1"/>
          <p:nvPr/>
        </p:nvSpPr>
        <p:spPr>
          <a:xfrm>
            <a:off x="5114287" y="1554225"/>
            <a:ext cx="871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F8080"/>
                </a:solidFill>
                <a:latin typeface="Arial Nova Light" panose="020B0304020202020204" pitchFamily="34" charset="0"/>
              </a:rPr>
              <a:t>CS-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FEBDEE-1CFE-4F66-B9EF-7943F163DD61}"/>
              </a:ext>
            </a:extLst>
          </p:cNvPr>
          <p:cNvSpPr txBox="1"/>
          <p:nvPr/>
        </p:nvSpPr>
        <p:spPr>
          <a:xfrm>
            <a:off x="4068679" y="481440"/>
            <a:ext cx="315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Nova Light" panose="020B0304020202020204" pitchFamily="34" charset="0"/>
                <a:cs typeface="Arial" panose="020B0604020202020204" pitchFamily="34" charset="0"/>
              </a:rPr>
              <a:t>Emotional Valence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E67AD3C-B77C-4764-8A34-B406D311C0C5}"/>
              </a:ext>
            </a:extLst>
          </p:cNvPr>
          <p:cNvCxnSpPr>
            <a:cxnSpLocks/>
          </p:cNvCxnSpPr>
          <p:nvPr/>
        </p:nvCxnSpPr>
        <p:spPr>
          <a:xfrm>
            <a:off x="4171227" y="971609"/>
            <a:ext cx="30532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71B2A25-846A-425A-9689-DB298A5DAAE0}"/>
              </a:ext>
            </a:extLst>
          </p:cNvPr>
          <p:cNvSpPr txBox="1"/>
          <p:nvPr/>
        </p:nvSpPr>
        <p:spPr>
          <a:xfrm>
            <a:off x="308747" y="3380524"/>
            <a:ext cx="6299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ova Light" panose="020B0304020202020204" pitchFamily="34" charset="0"/>
                <a:cs typeface="Arial" panose="020B0604020202020204" pitchFamily="34" charset="0"/>
              </a:rPr>
              <a:t>ERS = </a:t>
            </a:r>
            <a:r>
              <a:rPr lang="en-US" sz="2800" dirty="0" err="1">
                <a:latin typeface="Arial Nova Light" panose="020B0304020202020204" pitchFamily="34" charset="0"/>
                <a:cs typeface="Arial" panose="020B0604020202020204" pitchFamily="34" charset="0"/>
              </a:rPr>
              <a:t>pearson’s</a:t>
            </a:r>
            <a:r>
              <a:rPr lang="en-US" sz="2800" dirty="0">
                <a:latin typeface="Arial Nova Light" panose="020B0304020202020204" pitchFamily="34" charset="0"/>
                <a:cs typeface="Arial" panose="020B0604020202020204" pitchFamily="34" charset="0"/>
              </a:rPr>
              <a:t> r (encoding, retrieval)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01E5AA-E4F2-49F3-BC80-DD387C6999D8}"/>
              </a:ext>
            </a:extLst>
          </p:cNvPr>
          <p:cNvSpPr txBox="1"/>
          <p:nvPr/>
        </p:nvSpPr>
        <p:spPr>
          <a:xfrm>
            <a:off x="308747" y="4130144"/>
            <a:ext cx="701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Nova Light" panose="020B0304020202020204" pitchFamily="34" charset="0"/>
                <a:cs typeface="Arial" panose="020B0604020202020204" pitchFamily="34" charset="0"/>
              </a:rPr>
              <a:t>Emotional selectivity = CS+</a:t>
            </a:r>
            <a:r>
              <a:rPr lang="en-US" sz="2800" baseline="-25000" dirty="0">
                <a:latin typeface="Arial Nova Light" panose="020B0304020202020204" pitchFamily="34" charset="0"/>
                <a:cs typeface="Arial" panose="020B0604020202020204" pitchFamily="34" charset="0"/>
              </a:rPr>
              <a:t>ERS</a:t>
            </a:r>
            <a:r>
              <a:rPr lang="en-US" sz="2800" dirty="0">
                <a:latin typeface="Arial Nova Light" panose="020B0304020202020204" pitchFamily="34" charset="0"/>
                <a:cs typeface="Arial" panose="020B0604020202020204" pitchFamily="34" charset="0"/>
              </a:rPr>
              <a:t> – CS-</a:t>
            </a:r>
            <a:r>
              <a:rPr lang="en-US" sz="2800" baseline="-25000" dirty="0">
                <a:latin typeface="Arial Nova Light" panose="020B0304020202020204" pitchFamily="34" charset="0"/>
                <a:cs typeface="Arial" panose="020B0604020202020204" pitchFamily="34" charset="0"/>
              </a:rPr>
              <a:t>ERS</a:t>
            </a:r>
          </a:p>
        </p:txBody>
      </p:sp>
    </p:spTree>
    <p:extLst>
      <p:ext uri="{BB962C8B-B14F-4D97-AF65-F5344CB8AC3E}">
        <p14:creationId xmlns:p14="http://schemas.microsoft.com/office/powerpoint/2010/main" val="412319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8" grpId="1"/>
      <p:bldP spid="29" grpId="0"/>
      <p:bldP spid="31" grpId="0"/>
      <p:bldP spid="32" grpId="0"/>
      <p:bldP spid="33" grpId="0"/>
      <p:bldP spid="34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F5A1E5-CB56-453A-8C89-8F500B069980}"/>
              </a:ext>
            </a:extLst>
          </p:cNvPr>
          <p:cNvSpPr txBox="1">
            <a:spLocks/>
          </p:cNvSpPr>
          <p:nvPr/>
        </p:nvSpPr>
        <p:spPr>
          <a:xfrm>
            <a:off x="838200" y="749891"/>
            <a:ext cx="10515600" cy="4331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Arial Nova Light" panose="020B0304020202020204" pitchFamily="34" charset="0"/>
              </a:rPr>
              <a:t>Brainnetome</a:t>
            </a:r>
            <a:r>
              <a:rPr lang="en-US" dirty="0">
                <a:latin typeface="Arial Nova Light" panose="020B0304020202020204" pitchFamily="34" charset="0"/>
              </a:rPr>
              <a:t> atlas – fine grained parcellation of cortex</a:t>
            </a:r>
          </a:p>
          <a:p>
            <a:pPr marL="0" indent="0" algn="ctr">
              <a:buNone/>
            </a:pPr>
            <a:r>
              <a:rPr lang="en-US" dirty="0">
                <a:latin typeface="Arial Nova Light" panose="020B0304020202020204" pitchFamily="34" charset="0"/>
              </a:rPr>
              <a:t>11 bilateral ROIs from frontal &amp; limbic lobes, along the midline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59B31C9-0E23-4C4F-9C34-C7F195902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5" r="27079"/>
          <a:stretch/>
        </p:blipFill>
        <p:spPr>
          <a:xfrm>
            <a:off x="1465239" y="3217386"/>
            <a:ext cx="3429783" cy="2887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0AB11-AB59-41E2-99FA-1D7626D57736}"/>
              </a:ext>
            </a:extLst>
          </p:cNvPr>
          <p:cNvSpPr txBox="1"/>
          <p:nvPr/>
        </p:nvSpPr>
        <p:spPr>
          <a:xfrm>
            <a:off x="2961861" y="6170668"/>
            <a:ext cx="81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 Light" panose="020B0304020202020204" pitchFamily="34" charset="0"/>
              </a:rPr>
              <a:t>x = 3</a:t>
            </a:r>
          </a:p>
        </p:txBody>
      </p:sp>
      <p:pic>
        <p:nvPicPr>
          <p:cNvPr id="7" name="Picture 6" descr="A picture containing wheel&#10;&#10;Description automatically generated">
            <a:extLst>
              <a:ext uri="{FF2B5EF4-FFF2-40B4-BE49-F238E27FC236}">
                <a16:creationId xmlns:a16="http://schemas.microsoft.com/office/drawing/2014/main" id="{FBB2B23E-5DB7-46BC-AB95-E918DBBC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80" r="26508"/>
          <a:stretch/>
        </p:blipFill>
        <p:spPr>
          <a:xfrm>
            <a:off x="6589509" y="3200402"/>
            <a:ext cx="3389378" cy="29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8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Widescreen</PresentationFormat>
  <Paragraphs>94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Nova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gus hennings</dc:creator>
  <cp:lastModifiedBy>gus hennings</cp:lastModifiedBy>
  <cp:revision>1</cp:revision>
  <dcterms:created xsi:type="dcterms:W3CDTF">2020-06-28T20:21:20Z</dcterms:created>
  <dcterms:modified xsi:type="dcterms:W3CDTF">2020-06-28T20:21:35Z</dcterms:modified>
</cp:coreProperties>
</file>